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NanumGothicExtraBold"/>
      <p:bold r:id="rId60"/>
    </p:embeddedFont>
    <p:embeddedFont>
      <p:font typeface="Nanum Gothic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NanumGothic-bold.fntdata"/><Relationship Id="rId61" Type="http://schemas.openxmlformats.org/officeDocument/2006/relationships/font" Target="fonts/NanumGothic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NanumGothicExtraBol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c43f112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c43f112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c43f1120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c43f1120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c43f1120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c43f1120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c43f1120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c43f1120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c43f1120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c43f1120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c43f1120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c43f1120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11585e4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11585e4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c43f1120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c43f1120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c43f1120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c43f1120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c43f1120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c43f1120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c43f1120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c43f1120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c43f1120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c43f1120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c43f1120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c43f1120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11585e4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11585e4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c43f1120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c43f1120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c43f1120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c43f1120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c43f1120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c43f1120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7c43f11209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7c43f11209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c43f11209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c43f11209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7c43f1120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7c43f1120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c43f11209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c43f11209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11585e4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11585e4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c195dfd9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7c195dfd9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c195dfd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7c195dfd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c195dfd9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c195dfd9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195dfd9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195dfd9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11585e4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11585e4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c195dfd9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c195dfd9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c195dfd9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c195dfd9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c195dfd9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c195dfd9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c195dfd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c195dfd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7c195dfd9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7c195dfd9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c195dfd9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7c195dfd9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c195dfd9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7c195dfd9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c195dfd9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c195dfd9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c195dfd9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c195dfd9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411585e4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411585e4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c6fbefc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c6fbefc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c6fbefc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c6fbefc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c6fbefc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c6fbefc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7c6fbefc2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7c6fbefc2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c195dfd9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c195dfd9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6fbefc2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6fbefc2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6fbefc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6fbefc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7c6fbefc2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7c6fbefc2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7c6fbefc2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7c6fbefc2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c6fbefc2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c6fbefc2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11585e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11585e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c43f112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c43f112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c43f1120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c43f1120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c43f112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c43f112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3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Relationship Id="rId4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Relationship Id="rId4" Type="http://schemas.openxmlformats.org/officeDocument/2006/relationships/image" Target="../media/image89.png"/><Relationship Id="rId5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5.png"/><Relationship Id="rId4" Type="http://schemas.openxmlformats.org/officeDocument/2006/relationships/image" Target="../media/image9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Relationship Id="rId4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Relationship Id="rId4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5.png"/><Relationship Id="rId4" Type="http://schemas.openxmlformats.org/officeDocument/2006/relationships/image" Target="../media/image91.png"/><Relationship Id="rId5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png"/><Relationship Id="rId4" Type="http://schemas.openxmlformats.org/officeDocument/2006/relationships/image" Target="../media/image98.png"/><Relationship Id="rId5" Type="http://schemas.openxmlformats.org/officeDocument/2006/relationships/image" Target="../media/image10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14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029400" y="2121000"/>
            <a:ext cx="5694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모델2 방식(MVC 패턴) </a:t>
            </a:r>
            <a:endParaRPr sz="40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자료실형 게시판 만들기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진입 화면 작성 및 매핑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서블릿은 요청명을 통해 실행해야 하므로 진입페이지를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302425" y="1386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webapp/14MVCBoard/Default.jsp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25" y="1780575"/>
            <a:ext cx="4641975" cy="9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875" y="1708375"/>
            <a:ext cx="30003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89725" y="282762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14-4]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25" y="3192175"/>
            <a:ext cx="5867791" cy="17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컨트롤러(서블릿)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302425" y="1005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Resources/model2/mvcboard/ListController.java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367925"/>
            <a:ext cx="5923499" cy="1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0" y="2698375"/>
            <a:ext cx="5923499" cy="28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00" y="3045074"/>
            <a:ext cx="5923499" cy="109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00" y="4199524"/>
            <a:ext cx="5923500" cy="43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700" y="4693675"/>
            <a:ext cx="5923499" cy="22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6038200" y="1359150"/>
            <a:ext cx="31059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HttpServlet 을 상속해서 서블릿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게시물의 갯수 카운트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서블릿에서 application 내장객체를 사용할때는 getServletContext() 메서드로 얻어와야 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계산된 페이지의 구간을 Map 컬렉션에 추가한 후 게시물 인출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컨트롤러(서블릿)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302425" y="1005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14-5] Java Resources/model2/mvcboard/ListController.java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6038200" y="1359150"/>
            <a:ext cx="31059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⓫ 처리를 완료한 여러가지 데이터를 Map 컬렉션에 저장(페이지 바로가기, 게시물 개수 등)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⓬ View로 전달하기 위해 request 영역에 저장한 후 JSP로 포워드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370423"/>
            <a:ext cx="5923499" cy="10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00" y="2414908"/>
            <a:ext cx="5923500" cy="212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뷰(JSP) 만들기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302425" y="1005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14-6]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webapp/14MVCBoard/List.jsp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6038200" y="1359150"/>
            <a:ext cx="31059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 게시판 에서는 JSTL을 사용 하므로 taglib 지시어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JSTL의 &lt;c:choose&gt; 태그로 게시물이 없는 경우와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있는 경우에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대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한 조건을 설정. 게시물이 있다면 &lt;c:forEach&gt; 태그로 갯수만큼 반복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가상번호는 현재 페이지 번호를 적용하여 계산한 후 EL로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5" y="1376960"/>
            <a:ext cx="5863175" cy="67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5" y="2099150"/>
            <a:ext cx="5863175" cy="210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025" y="4258388"/>
            <a:ext cx="5863175" cy="80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뷰(JSP) 만들기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302425" y="1005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14-6] webapp/14MVCBoard/List.jsp(계속)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6038200" y="1359150"/>
            <a:ext cx="31059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첨부파일이 있는 경우에만 다운로드 링크 보임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페이지 바로가기 링크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3" y="1359156"/>
            <a:ext cx="5863175" cy="208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5" y="3476689"/>
            <a:ext cx="5863175" cy="16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뷰(JSP) 만들기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가상번호 계산하기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첫 번째 게시물 : 5 - ( ( ( 1-1) * 10) + 0) = 5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두 번째 게시물 : 5 - ( ( ( 1-1) * 10) + 1) = 4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0" name="Google Shape;210;p27"/>
          <p:cNvSpPr txBox="1"/>
          <p:nvPr/>
        </p:nvSpPr>
        <p:spPr>
          <a:xfrm>
            <a:off x="302425" y="10059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14-6] webapp/14MVCBoard/List.jsp(계속)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842850"/>
            <a:ext cx="70580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725" y="2936950"/>
            <a:ext cx="5955275" cy="22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725" y="1511690"/>
            <a:ext cx="6779226" cy="18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글쓰기 처리 프로세스 및 요청명 매핑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자료실형 게시판이므로 파일 업로드 기능도 함께 구현해야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매핑 시 첨부파일의 최대 용량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1" name="Google Shape;221;p28"/>
          <p:cNvGrpSpPr/>
          <p:nvPr/>
        </p:nvGrpSpPr>
        <p:grpSpPr>
          <a:xfrm>
            <a:off x="118148" y="3396848"/>
            <a:ext cx="5101827" cy="1710999"/>
            <a:chOff x="499148" y="3396848"/>
            <a:chExt cx="5101827" cy="1710999"/>
          </a:xfrm>
        </p:grpSpPr>
        <p:pic>
          <p:nvPicPr>
            <p:cNvPr id="222" name="Google Shape;2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9150" y="3396848"/>
              <a:ext cx="5101825" cy="705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148" y="4044637"/>
              <a:ext cx="5101826" cy="10632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8"/>
          <p:cNvSpPr txBox="1"/>
          <p:nvPr/>
        </p:nvSpPr>
        <p:spPr>
          <a:xfrm>
            <a:off x="5219975" y="3625450"/>
            <a:ext cx="342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&lt;max-file-size&gt;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개별 파일의 최대 크기를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&lt;max-request-size&gt;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전체 파일의 최대 크기를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 1 - 작성 폼으로 진입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 폼으로 진입할때는 doGet() 메서드 오버라이딩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&lt;form&gt; 태그의 method 속성은 </a:t>
            </a:r>
            <a:r>
              <a:rPr lang="ko">
                <a:solidFill>
                  <a:srgbClr val="FF0000"/>
                </a:solidFill>
                <a:highlight>
                  <a:schemeClr val="accent6"/>
                </a:highlight>
                <a:latin typeface="Nanum Gothic"/>
                <a:ea typeface="Nanum Gothic"/>
                <a:cs typeface="Nanum Gothic"/>
                <a:sym typeface="Nanum Gothic"/>
              </a:rPr>
              <a:t>post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enctype 속성은 </a:t>
            </a:r>
            <a:r>
              <a:rPr lang="ko">
                <a:solidFill>
                  <a:srgbClr val="FF0000"/>
                </a:solidFill>
                <a:highlight>
                  <a:schemeClr val="accent6"/>
                </a:highlight>
                <a:latin typeface="Nanum Gothic"/>
                <a:ea typeface="Nanum Gothic"/>
                <a:cs typeface="Nanum Gothic"/>
                <a:sym typeface="Nanum Gothic"/>
              </a:rPr>
              <a:t>multipart/form-data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일반적인 글쓰기 폼이므로 코드는 생략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302425" y="14631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14-8]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Resources/model2/mvcboard/WriteController.java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856775"/>
            <a:ext cx="6629175" cy="17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1258725" y="3779110"/>
            <a:ext cx="396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14-9]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webapp/14MVCBoard/Write.jsp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1" name="Google Shape;241;p30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작성( DAO에 기능 추가)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 폼에서 입력한 내용과 첨부파일을 insert 하는 메서드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302425" y="146317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14-10]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856775"/>
            <a:ext cx="6006550" cy="28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6214075" y="1856775"/>
            <a:ext cx="29298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입력한 폼값을 저장한 DTO객체를 매개변수로 받음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insert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인파라미터 설정 및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 작성 2 - 폼값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 처리에는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doPost() 메서드 오버라이딩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302425" y="13342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14-11]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WriteController.java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6214075" y="1727807"/>
            <a:ext cx="29298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Uploads 디렉토리의 물리적 경로를 얻어온 후 유틸리티 클래스를 통해 파일 업로드 처리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702157"/>
            <a:ext cx="6006550" cy="69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431783"/>
            <a:ext cx="6006550" cy="43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25" y="2903810"/>
            <a:ext cx="6006550" cy="21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2099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이번 단계(10~13장)에서 학습한 내용을 기반으로 MVC 패턴을 적용한 모델2 방식의 게시판을 제작해보겠습니다.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회원인증 없이 누구나 사용할 수 있고, 파일 첨부와 다운로드 기능도 제공합니다.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913" y="2733530"/>
            <a:ext cx="5017275" cy="22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 2 - 폼값 처리(계속)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302425" y="10294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14-11] Java Resources/model2/mvcboard/WriteController.java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214075" y="1422999"/>
            <a:ext cx="29298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폼값을 DTO에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첨부파일이 있는 경우 파일명을 변경한 후 DTO에 파일명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테이블에 insert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402286"/>
            <a:ext cx="6006550" cy="84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3" y="2311481"/>
            <a:ext cx="6006550" cy="1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23" y="4135500"/>
            <a:ext cx="6006550" cy="89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Javascript 유틸리티 메서드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302425" y="10294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14-12]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utils/JSFunction.java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6214075" y="1422999"/>
            <a:ext cx="29298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서블릿에서 즉시 출력하여 실행할 수 있는 Javascript 코드 추가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alert()로 알림창을 띄운 후 페이지를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알림창의 띄운 후 뒤로 이동하는 유틸리티 메서드는 동일한 형식으로 구현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3" y="1400666"/>
            <a:ext cx="6006550" cy="3015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14.3 글쓰기</a:t>
            </a:r>
            <a:endParaRPr/>
          </a:p>
        </p:txBody>
      </p:sp>
      <p:sp>
        <p:nvSpPr>
          <p:cNvPr id="284" name="Google Shape;28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5" name="Google Shape;285;p3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동작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096575"/>
            <a:ext cx="4561216" cy="23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400" y="3419774"/>
            <a:ext cx="5550175" cy="163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34"/>
          <p:cNvCxnSpPr/>
          <p:nvPr/>
        </p:nvCxnSpPr>
        <p:spPr>
          <a:xfrm>
            <a:off x="1877050" y="3324400"/>
            <a:ext cx="1688700" cy="1108200"/>
          </a:xfrm>
          <a:prstGeom prst="bentConnector3">
            <a:avLst>
              <a:gd fmla="val 44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00" y="1233875"/>
            <a:ext cx="725805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상세보기 처리 프로세스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302425" y="31630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14-13]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model2/mvcboard/MVCBoardDAO.java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00" y="3533973"/>
            <a:ext cx="5915057" cy="15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6345850" y="35566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조회를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14-13] Java Resources/model2/mvcboard/MVCBoardDAO.java(계속)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조회수 증가를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98" y="1575398"/>
            <a:ext cx="5915049" cy="2131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6" name="Google Shape;316;p3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7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14-14]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ViewController.java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클래스에서 작성한 2개의 메서드를 호출해서 게시물 인출 및 조회수 증가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555924"/>
            <a:ext cx="6138325" cy="24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14-14] Java Resources/model2/mvcboard/ViewController.java(계속)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첨부 파일의 확장자를 추출해서 이미지인 경우 &lt;img&gt; 태그로 웹 브라우저에 보여줄 것임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7" y="1537923"/>
            <a:ext cx="6138325" cy="352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14-15] webapp/14MVCBoard/View.jsp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각 항목은 EL을 통해 내용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첨부파일은 이미지인 경우 &lt;img&gt; 태그로 화면에 표시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0" y="1573813"/>
            <a:ext cx="6201001" cy="111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50" y="2804725"/>
            <a:ext cx="6201001" cy="154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14-15] webapp/14MVCBoard/View.jsp(계속)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첨부파일이 있는 경우 다운로드 링크 표시.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링크에는 원본 파일명, 저장된 파일명, 일련번호가 매개변수로 전달됨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50" y="1561150"/>
            <a:ext cx="6201001" cy="310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302425" y="1181805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14-15] webapp/14MVCBoard/View.jsp(계속)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6345850" y="1575400"/>
            <a:ext cx="27981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수정, 삭제, 목록 바로가기 버튼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수정, 삭제의 경우 패스워드 검증을 먼저 진행해야 하므로 동일한 요청명을 사용하되 mode만 서로 다른 상태임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0" name="Google Shape;3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3401"/>
            <a:ext cx="6193450" cy="33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14.1 프로젝트 구상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EL, JSTL, 파일업로드, 서블릿을 종합적으로 사용하여 자료실형 게시판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비회원제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회원인증 없이 누구나 글을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대신 글쓰기 시 비밀번호 입력이 필수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비밀번호를 통해 수정이나 삭제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자료실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 시 파일을 첨부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첨부 시 정해진 용량 이상은 업로드할 수 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첨부된 파일을 다운로드할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Model2 방식, 즉 MVC 패턴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모델-뷰-컨트롤러 구성이 핵심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375" y="3338900"/>
            <a:ext cx="5627626" cy="18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14.4 상세 보기</a:t>
            </a:r>
            <a:endParaRPr/>
          </a:p>
        </p:txBody>
      </p: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7" name="Google Shape;367;p4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목록에서 원하는 글의 제목을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첨부한 파일이 이미지라면 아래와 같이 화면에 출력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50" y="1805175"/>
            <a:ext cx="5003300" cy="32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14.5 파일 다운로드</a:t>
            </a:r>
            <a:endParaRPr/>
          </a:p>
        </p:txBody>
      </p:sp>
      <p:sp>
        <p:nvSpPr>
          <p:cNvPr id="374" name="Google Shape;374;p4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다운로드 처리 프로세스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1242851"/>
            <a:ext cx="646747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302425" y="2339417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14-16]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733025"/>
            <a:ext cx="5321999" cy="23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5703000" y="2733025"/>
            <a:ext cx="32688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다운로드 횟수를 1증가시킴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14.5 파일 다운로드</a:t>
            </a:r>
            <a:endParaRPr/>
          </a:p>
        </p:txBody>
      </p:sp>
      <p:sp>
        <p:nvSpPr>
          <p:cNvPr id="385" name="Google Shape;385;p4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13장의 Download.jsp와 거의 동일함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7" name="Google Shape;387;p44"/>
          <p:cNvSpPr txBox="1"/>
          <p:nvPr/>
        </p:nvSpPr>
        <p:spPr>
          <a:xfrm>
            <a:off x="302425" y="13195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14-17]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fileupload/FileUtil.java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44"/>
          <p:cNvSpPr txBox="1"/>
          <p:nvPr/>
        </p:nvSpPr>
        <p:spPr>
          <a:xfrm>
            <a:off x="5989200" y="1665000"/>
            <a:ext cx="3154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파일 다운로드를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디렉토리의 물리적 경로 가져오기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경로로 파일 객체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웹브라우저가 익스플로러인지 구분하여 한글 깨짐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5" y="1665000"/>
            <a:ext cx="5873334" cy="16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4" y="3411868"/>
            <a:ext cx="5873325" cy="170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14.5 파일 다운로드</a:t>
            </a:r>
            <a:endParaRPr/>
          </a:p>
        </p:txBody>
      </p:sp>
      <p:sp>
        <p:nvSpPr>
          <p:cNvPr id="396" name="Google Shape;3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5989200" y="1363550"/>
            <a:ext cx="31548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다운로드 창을 띄우기 위한 응답헤더 설정. 여기서 원본 파일명으로 변경.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출력 스트림을 생성 하여 로컬로 파일 다운로드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5" y="1363550"/>
            <a:ext cx="5873324" cy="132710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302425" y="10147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14-17] Java Resources/fileupload/FileUtil.java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5" y="2733450"/>
            <a:ext cx="5873325" cy="188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14.5 파일 다운로드</a:t>
            </a:r>
            <a:endParaRPr/>
          </a:p>
        </p:txBody>
      </p:sp>
      <p:sp>
        <p:nvSpPr>
          <p:cNvPr id="407" name="Google Shape;4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5708950" y="1363550"/>
            <a:ext cx="3435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다운로드 링크로 전달된 파라미터 받기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파일 다운로드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다운로드 수 증가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207525" y="714975"/>
            <a:ext cx="8520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46"/>
          <p:cNvSpPr txBox="1"/>
          <p:nvPr/>
        </p:nvSpPr>
        <p:spPr>
          <a:xfrm>
            <a:off x="302425" y="10147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14-18]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model2/mvcboard/DownloadController.java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63550"/>
            <a:ext cx="5327958" cy="3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14.5 파일 다운로드</a:t>
            </a:r>
            <a:endParaRPr/>
          </a:p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207525" y="714975"/>
            <a:ext cx="8520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 혹은 목록의 [다운로드] 링크를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25" y="1502125"/>
            <a:ext cx="59817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375" y="2740650"/>
            <a:ext cx="60007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26" name="Google Shape;4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7" name="Google Shape;427;p48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수정 및 삭제를 위한 요청명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 둘다 pass.do로 동일하고, 매개변수 중 mode의 값만 다름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즉 패스워드 검증을 먼저 진행해야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1817375"/>
            <a:ext cx="64674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34" name="Google Shape;43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5" name="Google Shape;435;p49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요청명 / 서블릿 매핑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 입력용 뷰로 쓰기 페이지를 조금 수정해서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5708950" y="1363550"/>
            <a:ext cx="3435000" cy="23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애너테이션으로 요청명과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❷❸ request 영역에 저장 후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302425" y="10147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14-19]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PassController.java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8" name="Google Shape;438;p49"/>
          <p:cNvGrpSpPr/>
          <p:nvPr/>
        </p:nvGrpSpPr>
        <p:grpSpPr>
          <a:xfrm>
            <a:off x="226231" y="1371958"/>
            <a:ext cx="5482853" cy="1820905"/>
            <a:chOff x="302425" y="1408400"/>
            <a:chExt cx="6140500" cy="1985287"/>
          </a:xfrm>
        </p:grpSpPr>
        <p:pic>
          <p:nvPicPr>
            <p:cNvPr id="439" name="Google Shape;43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2425" y="1408400"/>
              <a:ext cx="6140500" cy="31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2425" y="1665800"/>
              <a:ext cx="6140500" cy="17278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188" y="3889455"/>
            <a:ext cx="53816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47" name="Google Shape;44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8" name="Google Shape;448;p50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50"/>
          <p:cNvSpPr txBox="1"/>
          <p:nvPr/>
        </p:nvSpPr>
        <p:spPr>
          <a:xfrm>
            <a:off x="6083150" y="1484600"/>
            <a:ext cx="30609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&lt;form&gt; 태그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게시물의 일련번호와 수정, 삭제를 판단하기 위한 mode를 hidden으로 세팅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302425" y="10909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14-20]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webapp/14MVCBoard/Pass.jsp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1484600"/>
            <a:ext cx="5916149" cy="25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57" name="Google Shape;4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8" name="Google Shape;458;p51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p51"/>
          <p:cNvSpPr txBox="1"/>
          <p:nvPr/>
        </p:nvSpPr>
        <p:spPr>
          <a:xfrm>
            <a:off x="6253875" y="1484600"/>
            <a:ext cx="28902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일련번호와 패스워드에 일치하는 게시물이 있는지 확인하는 쿼리문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일치하는 게시물이 없거나 예외발생 시에는 검증실패로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302425" y="10909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4600"/>
            <a:ext cx="6101482" cy="35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14.1 프로젝트 구상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자료실형 게시판의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525" y="1185175"/>
            <a:ext cx="5950955" cy="395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67" name="Google Shape;4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8" name="Google Shape;468;p52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6253875" y="1484600"/>
            <a:ext cx="28902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일련번호를 통해 게시물을 삭제하는 delete 쿼리문 작성 및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0" name="Google Shape;470;p52"/>
          <p:cNvSpPr txBox="1"/>
          <p:nvPr/>
        </p:nvSpPr>
        <p:spPr>
          <a:xfrm>
            <a:off x="302425" y="10909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14-21] Java Resources/model2/mvcboard/MVCBoardDAO.java(계속)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452075"/>
            <a:ext cx="6046350" cy="111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545432"/>
            <a:ext cx="6046350" cy="240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78" name="Google Shape;47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9" name="Google Shape;479;p53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0" name="Google Shape;480;p53"/>
          <p:cNvSpPr txBox="1"/>
          <p:nvPr/>
        </p:nvSpPr>
        <p:spPr>
          <a:xfrm>
            <a:off x="6253875" y="1484600"/>
            <a:ext cx="28902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해당 디렉토리에 파일이 존재하는 경우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패스워드 검증 페이지의 매핑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1" name="Google Shape;481;p53"/>
          <p:cNvSpPr txBox="1"/>
          <p:nvPr/>
        </p:nvSpPr>
        <p:spPr>
          <a:xfrm>
            <a:off x="302425" y="1090993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14-22]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fileupload/FileUtil.java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2" name="Google Shape;4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439775"/>
            <a:ext cx="6046350" cy="66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079457"/>
            <a:ext cx="6046350" cy="13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3"/>
          <p:cNvSpPr txBox="1"/>
          <p:nvPr/>
        </p:nvSpPr>
        <p:spPr>
          <a:xfrm>
            <a:off x="302425" y="3417468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14-23]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model2/mvcboard/PassController.java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25" y="3842275"/>
            <a:ext cx="6046350" cy="91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6129825" y="1416475"/>
            <a:ext cx="30144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비밀번호 검증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비밀번호가 일치하고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수정 모드인 경우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세션 내장객체를 얻어와서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세션영역에 비밀번호를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수정 페이지로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302425" y="1055268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14-23] Java Resources/model2/mvcboard/PassController.java(계속)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6478"/>
            <a:ext cx="5977410" cy="282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15789"/>
            <a:ext cx="5977425" cy="664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502" name="Google Shape;50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3" name="Google Shape;503;p55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6053625" y="1416475"/>
            <a:ext cx="30906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삭제 모드인 경우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기존 게시물의 내용을 가져옴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⓫ 게시물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⓬ 첨부파일도 같이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302425" y="1055268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14-23] Java Resources/model2/mvcboard/PassController.java(계속)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31" y="1416475"/>
            <a:ext cx="5566094" cy="36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14.6 삭제하기</a:t>
            </a:r>
            <a:endParaRPr/>
          </a:p>
        </p:txBody>
      </p:sp>
      <p:sp>
        <p:nvSpPr>
          <p:cNvPr id="512" name="Google Shape;51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3" name="Google Shape;513;p56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4" name="Google Shape;5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038" y="791175"/>
            <a:ext cx="4981568" cy="2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75" y="3672625"/>
            <a:ext cx="4310700" cy="8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109" y="3672625"/>
            <a:ext cx="4178391" cy="12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56"/>
          <p:cNvCxnSpPr>
            <a:stCxn id="515" idx="2"/>
          </p:cNvCxnSpPr>
          <p:nvPr/>
        </p:nvCxnSpPr>
        <p:spPr>
          <a:xfrm flipH="1" rot="-5400000">
            <a:off x="2285825" y="4525625"/>
            <a:ext cx="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6"/>
          <p:cNvCxnSpPr/>
          <p:nvPr/>
        </p:nvCxnSpPr>
        <p:spPr>
          <a:xfrm>
            <a:off x="1775375" y="4442125"/>
            <a:ext cx="3061200" cy="409200"/>
          </a:xfrm>
          <a:prstGeom prst="bentConnector3">
            <a:avLst>
              <a:gd fmla="val -23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24" name="Google Shape;5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5" name="Google Shape;525;p5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수정하기 처리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 검증은 앞에서 진행했으므로 검증 통과 후의 로직만 구현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6" name="Google Shape;5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75" y="1637850"/>
            <a:ext cx="5564508" cy="22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32" name="Google Shape;53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3" name="Google Shape;533;p5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요청명 / 서블릿 매핑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58"/>
          <p:cNvSpPr txBox="1"/>
          <p:nvPr/>
        </p:nvSpPr>
        <p:spPr>
          <a:xfrm>
            <a:off x="6294275" y="1426950"/>
            <a:ext cx="2850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서블릿 매핑과 파일 업로드를 위한 Multipart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일련번호를 파라미터로 받음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게시물을 인출한 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request 영역에 저장하고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View로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p58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14-24]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EditController.java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6" name="Google Shape;5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950"/>
            <a:ext cx="6141864" cy="35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42" name="Google Shape;54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3" name="Google Shape;543;p5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뷰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6127275" y="1390425"/>
            <a:ext cx="301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수정을 위한 &lt;form&gt; 태그 정의.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action 속성만 변경되고 글쓰기와 동일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일련번호와 파일명을 hidden 입력상자로 세팅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나머지 부분은 글쓰기 폼에 제목, 내용 등을 채움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5" name="Google Shape;545;p59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webapp/14MVCBoard/Edit.jsp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6" name="Google Shape;5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4" y="1390419"/>
            <a:ext cx="5989475" cy="1287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00" y="2735226"/>
            <a:ext cx="5373340" cy="23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53" name="Google Shape;55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4" name="Google Shape;554;p6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중간 동작 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 입력 후 일치하면 수정페이지로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75" y="1485475"/>
            <a:ext cx="52482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550" y="2566750"/>
            <a:ext cx="5314950" cy="224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60"/>
          <p:cNvCxnSpPr>
            <a:endCxn id="556" idx="1"/>
          </p:cNvCxnSpPr>
          <p:nvPr/>
        </p:nvCxnSpPr>
        <p:spPr>
          <a:xfrm flipH="1" rot="-5400000">
            <a:off x="2128600" y="2488750"/>
            <a:ext cx="1279800" cy="1124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63" name="Google Shape;5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4" name="Google Shape;564;p6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5" name="Google Shape;565;p61"/>
          <p:cNvSpPr txBox="1"/>
          <p:nvPr/>
        </p:nvSpPr>
        <p:spPr>
          <a:xfrm>
            <a:off x="6127275" y="1390425"/>
            <a:ext cx="301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게시물 수정을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update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인파라미터 설정 및 쿼리실행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14-26]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7" name="Google Shape;5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390425"/>
            <a:ext cx="5822474" cy="2318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3785000"/>
            <a:ext cx="5822474" cy="125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14.1 프로젝트 구상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기능별 요청명 정의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서블릿으로 개발할 때는 기능별로 요청명과 서블릿 클래스명을 먼저 정의하는것이 좋음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 : 비밀번호 검증이 완료되면 즉시 삭제되므로 요청명, 뷰 필요없음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다운로드 : 요청 즉시 다운로드 되므로 뷰 필요없음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4" name="Google Shape;94;p17"/>
          <p:cNvGrpSpPr/>
          <p:nvPr/>
        </p:nvGrpSpPr>
        <p:grpSpPr>
          <a:xfrm>
            <a:off x="1319213" y="1492775"/>
            <a:ext cx="6505588" cy="2738034"/>
            <a:chOff x="1319213" y="1492775"/>
            <a:chExt cx="6505588" cy="2738034"/>
          </a:xfrm>
        </p:grpSpPr>
        <p:pic>
          <p:nvPicPr>
            <p:cNvPr id="95" name="Google Shape;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9213" y="1492775"/>
              <a:ext cx="6505575" cy="173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9225" y="3144944"/>
              <a:ext cx="6505576" cy="10858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5" name="Google Shape;575;p6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62"/>
          <p:cNvSpPr txBox="1"/>
          <p:nvPr/>
        </p:nvSpPr>
        <p:spPr>
          <a:xfrm>
            <a:off x="6127275" y="1390425"/>
            <a:ext cx="301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 매핑과 Multipart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디렉토리의 물리적 경로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62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14-27] Java Resources/model2/mvcboard/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EditController.java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8" name="Google Shape;5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9" y="1426950"/>
            <a:ext cx="5974525" cy="47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49" y="1867726"/>
            <a:ext cx="5974525" cy="112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50" y="3131349"/>
            <a:ext cx="5974525" cy="1352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86" name="Google Shape;58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7" name="Google Shape;587;p6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6127275" y="1390425"/>
            <a:ext cx="301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파일 업로드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전송된 폼값 받기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63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14-27] Java Resources/model2/mvcboard/EditController.java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0" name="Google Shape;5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875"/>
            <a:ext cx="5974875" cy="20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97949"/>
            <a:ext cx="5974874" cy="1174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597" name="Google Shape;59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8" name="Google Shape;598;p6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9" name="Google Shape;599;p64"/>
          <p:cNvSpPr txBox="1"/>
          <p:nvPr/>
        </p:nvSpPr>
        <p:spPr>
          <a:xfrm>
            <a:off x="6127275" y="1390425"/>
            <a:ext cx="30171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비밀번호 검증시 세션 영역에 저장했던 값 가져오기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DTO에 값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수정시 첨부한 파일이 있으면 저장된 파일명을 변경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기존에 등록된 파일은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p64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14-27] Java Resources/model2/mvcboard/EditController.java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1" name="Google Shape;6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390424"/>
            <a:ext cx="5974875" cy="72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75500"/>
            <a:ext cx="5974874" cy="67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15850"/>
            <a:ext cx="5410071" cy="21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609" name="Google Shape;60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0" name="Google Shape;610;p6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65"/>
          <p:cNvSpPr txBox="1"/>
          <p:nvPr/>
        </p:nvSpPr>
        <p:spPr>
          <a:xfrm>
            <a:off x="5662225" y="1379975"/>
            <a:ext cx="3482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수정시 첨부한 파일이 없다면 hidden 으로 설정했던 값을 통해 기존 파일명 유지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update 쿼리문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성공 혹은 실패에 따른 페이지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2" name="Google Shape;612;p65"/>
          <p:cNvSpPr txBox="1"/>
          <p:nvPr/>
        </p:nvSpPr>
        <p:spPr>
          <a:xfrm>
            <a:off x="302425" y="1033349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14-27] Java Resources/model2/mvcboard/EditController.java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3" name="Google Shape;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32" y="1379974"/>
            <a:ext cx="5140573" cy="37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14.7 수정하기</a:t>
            </a:r>
            <a:endParaRPr/>
          </a:p>
        </p:txBody>
      </p:sp>
      <p:sp>
        <p:nvSpPr>
          <p:cNvPr id="619" name="Google Shape;61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0" name="Google Shape;620;p6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1" name="Google Shape;6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098250"/>
            <a:ext cx="53911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172" y="2043455"/>
            <a:ext cx="4147976" cy="301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66"/>
          <p:cNvCxnSpPr/>
          <p:nvPr/>
        </p:nvCxnSpPr>
        <p:spPr>
          <a:xfrm>
            <a:off x="2257575" y="3192775"/>
            <a:ext cx="2622900" cy="1183500"/>
          </a:xfrm>
          <a:prstGeom prst="bentConnector3">
            <a:avLst>
              <a:gd fmla="val -27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9" name="Google Shape;629;p6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630" name="Google Shape;6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비회원제 게시판에서는 비밀번호가 식별자 역할을 하게 되므로, 인증이 필요한 모든 곳에서 아이디와 같이 사용됨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서블릿을 이용할 때는 기능별 요청명을 미리 정의해두는 것이 좋음. 만약 애너테이션으로 매핑을 한다면, 요청명만으로 컨트롤러를 찾을 수 있도록 연관있는 명칭을 사용해야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모델1 방식과 모델2 방식을 비교해보면서 본인의 업무에 무엇을 선택하면 좋을지 스스로 판단해 보세요.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목록 보기 처리 프로세스 및 테이블 정의서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테이블명 : mvcboard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271" y="1205437"/>
            <a:ext cx="5040875" cy="13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97650"/>
            <a:ext cx="5213951" cy="299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5299450" y="2955025"/>
            <a:ext cx="3844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비회원제 게시판이므로 id 컬럼 대신 name과 pass 컬럼으로 대체됨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파일명은 원본과 저장된 파일명을 구분해서 저장함(12장에서 설명했음)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75300" lvl="0" marL="316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단 첨부파일 없이도 작성되야 하므로 null을 허용하는 컬럼으로 지정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DTO 및 DAO 클래스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02425" y="11734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Resources/model2/mvcboard/MVCBoardDTO.java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5" name="Google Shape;115;p19"/>
          <p:cNvGrpSpPr/>
          <p:nvPr/>
        </p:nvGrpSpPr>
        <p:grpSpPr>
          <a:xfrm>
            <a:off x="400337" y="1567003"/>
            <a:ext cx="4086564" cy="3489548"/>
            <a:chOff x="386100" y="970025"/>
            <a:chExt cx="4867275" cy="4768446"/>
          </a:xfrm>
        </p:grpSpPr>
        <p:pic>
          <p:nvPicPr>
            <p:cNvPr id="116" name="Google Shape;1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100" y="970025"/>
              <a:ext cx="4867275" cy="177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100" y="2719043"/>
              <a:ext cx="4867275" cy="30194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9"/>
          <p:cNvSpPr txBox="1"/>
          <p:nvPr/>
        </p:nvSpPr>
        <p:spPr>
          <a:xfrm>
            <a:off x="4486900" y="1567000"/>
            <a:ext cx="46572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mvcboard 테이블의 컬럼명과 동일하게 멤버변수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getter / setter는 이클립스의 자동생성 메뉴 사용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생성자는 필요없음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DTO 및 DAO 클래스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14-2] Java Resources/model2/mvcboard/MVCBoardDAO.java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168300" y="1414650"/>
            <a:ext cx="29757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DBCP(커넥션풀)을 사용하기 위해 상속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회원제 게시판에서 사용했던 메서드와 동일함. 테이블명만 mvcboard 로 변경.(아래 부분 생략)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8" name="Google Shape;128;p20"/>
          <p:cNvGrpSpPr/>
          <p:nvPr/>
        </p:nvGrpSpPr>
        <p:grpSpPr>
          <a:xfrm>
            <a:off x="312350" y="1399523"/>
            <a:ext cx="5855961" cy="3193920"/>
            <a:chOff x="159950" y="1567000"/>
            <a:chExt cx="5855961" cy="3193920"/>
          </a:xfrm>
        </p:grpSpPr>
        <p:pic>
          <p:nvPicPr>
            <p:cNvPr id="129" name="Google Shape;12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950" y="1567000"/>
              <a:ext cx="5855961" cy="65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950" y="2219062"/>
              <a:ext cx="5855950" cy="25418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DTO 및 DAO 클래스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14.2 목록 보기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14-2] Java Resources/model2/mvcboard/MVCBoardDAO.java(계속)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6168300" y="1414650"/>
            <a:ext cx="29757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게시물의 목록을 페이지의 구간에 맞춰 인출하는 메서드로 회원제 게시판과 동일함.(아래 부분 생략)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50" y="1362369"/>
            <a:ext cx="5855950" cy="274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50" y="4067133"/>
            <a:ext cx="5855949" cy="41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48" y="4261238"/>
            <a:ext cx="5855949" cy="83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